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5" r:id="rId5"/>
    <p:sldMasterId id="2147483660" r:id="rId6"/>
  </p:sldMasterIdLst>
  <p:notesMasterIdLst>
    <p:notesMasterId r:id="rId21"/>
  </p:notesMasterIdLst>
  <p:sldIdLst>
    <p:sldId id="311" r:id="rId7"/>
    <p:sldId id="334" r:id="rId8"/>
    <p:sldId id="337" r:id="rId9"/>
    <p:sldId id="318" r:id="rId10"/>
    <p:sldId id="314" r:id="rId11"/>
    <p:sldId id="317" r:id="rId12"/>
    <p:sldId id="312" r:id="rId13"/>
    <p:sldId id="332" r:id="rId14"/>
    <p:sldId id="319" r:id="rId15"/>
    <p:sldId id="335" r:id="rId16"/>
    <p:sldId id="313" r:id="rId17"/>
    <p:sldId id="336" r:id="rId18"/>
    <p:sldId id="320" r:id="rId19"/>
    <p:sldId id="33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ger, Robert (StMUK)" initials="GR(" lastIdx="6" clrIdx="0">
    <p:extLst>
      <p:ext uri="{19B8F6BF-5375-455C-9EA6-DF929625EA0E}">
        <p15:presenceInfo xmlns:p15="http://schemas.microsoft.com/office/powerpoint/2012/main" userId="S-1-5-21-1986689757-124263158-732247886-12103" providerId="AD"/>
      </p:ext>
    </p:extLst>
  </p:cmAuthor>
  <p:cmAuthor id="2" name="HP" initials="H" lastIdx="0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888FD-9D0B-C342-BCA9-A4D93FE27F82}" v="766" dt="2025-11-10T07:00:34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97" autoAdjust="0"/>
    <p:restoredTop sz="94322" autoAdjust="0"/>
  </p:normalViewPr>
  <p:slideViewPr>
    <p:cSldViewPr snapToGrid="0">
      <p:cViewPr>
        <p:scale>
          <a:sx n="108" d="100"/>
          <a:sy n="108" d="100"/>
        </p:scale>
        <p:origin x="880" y="144"/>
      </p:cViewPr>
      <p:guideLst/>
    </p:cSldViewPr>
  </p:slideViewPr>
  <p:outlineViewPr>
    <p:cViewPr>
      <p:scale>
        <a:sx n="33" d="100"/>
        <a:sy n="33" d="100"/>
      </p:scale>
      <p:origin x="0" y="-47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56D4-7874-46F4-8759-E30E6A93BD76}" type="datetimeFigureOut">
              <a:rPr lang="de-DE" smtClean="0"/>
              <a:t>10.11.25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75F3-8499-44F7-B411-5D8A8278A77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46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.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50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62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11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5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70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76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88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68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29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89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6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45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6D5D1FA1-3F31-80B1-A664-EE4B55E2B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2817" y="2325492"/>
            <a:ext cx="4252784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C39B34F-7733-A05A-83BB-7BABA58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371" y="3189289"/>
            <a:ext cx="425366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7B16873F-6F59-6404-9BCB-E13B99350E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925" y="6356350"/>
            <a:ext cx="1201340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217999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2622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9F120B-2CC8-0E49-C60E-136CB32E4B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6"/>
            <a:ext cx="8217693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13B24C9-3B69-E8C8-E725-95CD2274E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143003"/>
            <a:ext cx="821769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84EAFE-8B89-EBD7-F25D-88CFFA17A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2" y="2054831"/>
            <a:ext cx="391953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r>
              <a:rPr lang="de-DE" dirty="0" err="1">
                <a:effectLst/>
              </a:rPr>
              <a:t>Ullabo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assiminto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dunt</a:t>
            </a:r>
            <a:r>
              <a:rPr lang="de-DE" dirty="0">
                <a:effectLst/>
              </a:rPr>
              <a:t> la sed </a:t>
            </a:r>
            <a:r>
              <a:rPr lang="de-DE" dirty="0" err="1">
                <a:effectLst/>
              </a:rPr>
              <a:t>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vitia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nesequatur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sitior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ant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hilles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od</a:t>
            </a:r>
            <a:r>
              <a:rPr lang="de-DE" dirty="0">
                <a:effectLst/>
              </a:rPr>
              <a:t> et et </a:t>
            </a:r>
            <a:r>
              <a:rPr lang="de-DE" dirty="0" err="1">
                <a:effectLst/>
              </a:rPr>
              <a:t>adi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delendus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nimusa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quaestiur</a:t>
            </a:r>
            <a:r>
              <a:rPr lang="de-DE" dirty="0">
                <a:effectLst/>
              </a:rPr>
              <a:t> aut.</a:t>
            </a:r>
          </a:p>
          <a:p>
            <a:pPr lvl="0"/>
            <a:endParaRPr lang="de-DE" dirty="0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3C48CED-639C-30D3-5AAF-4C046B48C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3212" y="2054831"/>
            <a:ext cx="391953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3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e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42FEDF1-2B74-7B0E-CEE0-D34BF96BE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5"/>
            <a:ext cx="8217693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2BDA79F-3B57-336A-01E1-FFBAC7880D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554111"/>
            <a:ext cx="8217693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6586BA6F-36EF-8C51-7B06-4A826487CC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2" y="2743200"/>
            <a:ext cx="3919539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527FE6BE-B34D-60DD-0C93-C33DC4D8EC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3212" y="2743200"/>
            <a:ext cx="3919539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16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7130" y="2046894"/>
            <a:ext cx="2332529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DEAE6B-05E9-F3F5-C992-C61B10F1A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6"/>
            <a:ext cx="8217693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1A4552A-9542-3A75-0176-373748BD6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143003"/>
            <a:ext cx="821769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DDD602B1-4300-7746-80CC-413B4112B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3" y="2054831"/>
            <a:ext cx="5517975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33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9891" y="454779"/>
            <a:ext cx="3112048" cy="548564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A0FA298-C9D0-8B79-727E-4649C303BA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3" y="454025"/>
            <a:ext cx="4724291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796478BF-4558-77FC-8A89-34BC5B680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3" y="1554111"/>
            <a:ext cx="4724291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32A661E9-FFF5-5C62-DDA2-BF285CC88C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2" y="2743200"/>
            <a:ext cx="4719291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08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6373" y="2046892"/>
            <a:ext cx="4922096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0E717E64-EAB0-EA0E-D67C-9C5586316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6"/>
            <a:ext cx="8217693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70D8DBF-0FD6-338E-82C2-178713288D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143003"/>
            <a:ext cx="821769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4EC0E6E-4E48-1C3C-A283-6A0D811C68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0774" y="2054831"/>
            <a:ext cx="2922218" cy="3893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63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quadt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486" y="469003"/>
            <a:ext cx="4110743" cy="547936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BA3A1A4-DF5B-AC65-D942-DAAF5674A2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3" y="454025"/>
            <a:ext cx="3734027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F0EF3B7-06C4-1BB2-65DC-D39B6665ED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3" y="1554111"/>
            <a:ext cx="3734027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7FD8AC8C-3F28-5350-F83E-34B293B243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0773" y="2743198"/>
            <a:ext cx="3734027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9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6F4A13E-5FCF-CCB3-751E-994C0BFD7E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5"/>
            <a:ext cx="8217693" cy="917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C517658-A06D-731F-4ABE-B4C361315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430464"/>
            <a:ext cx="8217693" cy="67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AD0A73-B47A-14DF-6BEF-0D8B1969E6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756" y="2167883"/>
            <a:ext cx="8218488" cy="3937082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de-DE" sz="1200" b="0" i="0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</a:lstStyle>
          <a:p>
            <a:r>
              <a:rPr lang="de-DE" sz="1200" b="0" i="0" dirty="0">
                <a:latin typeface="Aptos" panose="020B0004020202020204" pitchFamily="34" charset="0"/>
              </a:rPr>
              <a:t>Hier steht ein langer zweispaltiger Text.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Nobis </a:t>
            </a:r>
            <a:r>
              <a:rPr lang="de-DE" sz="1200" b="0" i="0" dirty="0" err="1">
                <a:latin typeface="Aptos" panose="020B0004020202020204" pitchFamily="34" charset="0"/>
              </a:rPr>
              <a:t>eleifend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option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congue</a:t>
            </a:r>
            <a:r>
              <a:rPr lang="de-DE" sz="1200" b="0" i="0" dirty="0">
                <a:latin typeface="Aptos" panose="020B0004020202020204" pitchFamily="34" charset="0"/>
              </a:rPr>
              <a:t> nihil </a:t>
            </a:r>
            <a:r>
              <a:rPr lang="de-DE" sz="1200" b="0" i="0" dirty="0" err="1">
                <a:latin typeface="Aptos" panose="020B0004020202020204" pitchFamily="34" charset="0"/>
              </a:rPr>
              <a:t>imperdiet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doming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id</a:t>
            </a:r>
            <a:r>
              <a:rPr lang="de-DE" sz="1200" b="0" i="0" dirty="0">
                <a:latin typeface="Aptos" panose="020B0004020202020204" pitchFamily="34" charset="0"/>
              </a:rPr>
              <a:t> quod </a:t>
            </a:r>
            <a:r>
              <a:rPr lang="de-DE" sz="1200" b="0" i="0" dirty="0" err="1">
                <a:latin typeface="Aptos" panose="020B0004020202020204" pitchFamily="34" charset="0"/>
              </a:rPr>
              <a:t>mazim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placerat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facer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>
                <a:latin typeface="Aptos" panose="020B0004020202020204" pitchFamily="34" charset="0"/>
              </a:rPr>
              <a:t>Duis </a:t>
            </a:r>
            <a:r>
              <a:rPr lang="de-DE" sz="1200" b="0" i="0" dirty="0" err="1">
                <a:latin typeface="Aptos" panose="020B0004020202020204" pitchFamily="34" charset="0"/>
              </a:rPr>
              <a:t>autem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iriure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hendrerit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vulputate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velit</a:t>
            </a:r>
            <a:r>
              <a:rPr lang="de-DE" sz="1200" b="0" i="0" dirty="0">
                <a:latin typeface="Aptos" panose="020B0004020202020204" pitchFamily="34" charset="0"/>
              </a:rPr>
              <a:t> esse </a:t>
            </a:r>
            <a:r>
              <a:rPr lang="de-DE" sz="1200" b="0" i="0" dirty="0" err="1">
                <a:latin typeface="Aptos" panose="020B0004020202020204" pitchFamily="34" charset="0"/>
              </a:rPr>
              <a:t>molestie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illum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feugiat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facilisis</a:t>
            </a:r>
            <a:r>
              <a:rPr lang="de-DE" sz="1200" b="0" i="0" dirty="0">
                <a:latin typeface="Aptos" panose="020B0004020202020204" pitchFamily="34" charset="0"/>
              </a:rPr>
              <a:t>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eros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accumsan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iusto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odio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dignissim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qui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blandit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praesent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luptatum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zzril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delenit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augue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feugait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consectetuer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adipiscing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nibh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euismod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tincidunt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laoreet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aliquam</a:t>
            </a:r>
            <a:r>
              <a:rPr lang="de-DE" sz="1200" b="0" i="0" dirty="0">
                <a:latin typeface="Aptos" panose="020B0004020202020204" pitchFamily="34" charset="0"/>
              </a:rPr>
              <a:t> erat </a:t>
            </a:r>
            <a:r>
              <a:rPr lang="de-DE" sz="1200" b="0" i="0" dirty="0" err="1">
                <a:latin typeface="Aptos" panose="020B0004020202020204" pitchFamily="34" charset="0"/>
              </a:rPr>
              <a:t>volutpat</a:t>
            </a:r>
            <a:r>
              <a:rPr lang="de-DE" sz="1200" b="0" i="0" dirty="0">
                <a:latin typeface="Aptos" panose="020B0004020202020204" pitchFamily="34" charset="0"/>
              </a:rPr>
              <a:t>.   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wisi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enim</a:t>
            </a:r>
            <a:r>
              <a:rPr lang="de-DE" sz="1200" b="0" i="0" dirty="0">
                <a:latin typeface="Aptos" panose="020B0004020202020204" pitchFamily="34" charset="0"/>
              </a:rPr>
              <a:t> ad minim </a:t>
            </a:r>
            <a:r>
              <a:rPr lang="de-DE" sz="1200" b="0" i="0" dirty="0" err="1">
                <a:latin typeface="Aptos" panose="020B0004020202020204" pitchFamily="34" charset="0"/>
              </a:rPr>
              <a:t>veniam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quis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nostrud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exerci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tation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ullamcorper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suscipit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lobortis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nisl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aliquip</a:t>
            </a:r>
            <a:r>
              <a:rPr lang="de-DE" sz="1200" b="0" i="0" dirty="0">
                <a:latin typeface="Aptos" panose="020B0004020202020204" pitchFamily="34" charset="0"/>
              </a:rPr>
              <a:t> ex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commodo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. Duis </a:t>
            </a:r>
            <a:r>
              <a:rPr lang="de-DE" sz="1200" b="0" i="0" dirty="0" err="1">
                <a:latin typeface="Aptos" panose="020B0004020202020204" pitchFamily="34" charset="0"/>
              </a:rPr>
              <a:t>autem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iriure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hendrerit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vulputate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velit</a:t>
            </a:r>
            <a:r>
              <a:rPr lang="de-DE" sz="1200" b="0" i="0" dirty="0">
                <a:latin typeface="Aptos" panose="020B0004020202020204" pitchFamily="34" charset="0"/>
              </a:rPr>
              <a:t> esse </a:t>
            </a:r>
            <a:r>
              <a:rPr lang="de-DE" sz="1200" b="0" i="0" dirty="0" err="1">
                <a:latin typeface="Aptos" panose="020B0004020202020204" pitchFamily="34" charset="0"/>
              </a:rPr>
              <a:t>molestie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illum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feugiat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facilisis</a:t>
            </a:r>
            <a:r>
              <a:rPr lang="de-DE" sz="1200" b="0" i="0" dirty="0">
                <a:latin typeface="Aptos" panose="020B0004020202020204" pitchFamily="34" charset="0"/>
              </a:rPr>
              <a:t>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eros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accumsan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iusto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odio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dignissim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qui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blandit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praesent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luptatum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zzril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delenit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augue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feugait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</a:t>
            </a:r>
            <a:r>
              <a:rPr lang="de-DE" sz="1200" b="0" i="0" dirty="0">
                <a:latin typeface="Aptos" panose="020B0004020202020204" pitchFamily="34" charset="0"/>
              </a:rPr>
              <a:t>.   </a:t>
            </a:r>
          </a:p>
          <a:p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.</a:t>
            </a:r>
          </a:p>
          <a:p>
            <a:r>
              <a:rPr lang="de-DE" sz="1200" b="0" i="0" dirty="0">
                <a:latin typeface="Aptos" panose="020B0004020202020204" pitchFamily="34" charset="0"/>
              </a:rPr>
              <a:t>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.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6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reis, Grafiken, Farbigkeit, Kreativität enthält.&#10;&#10;Automatisch generierte Beschreibung">
            <a:extLst>
              <a:ext uri="{FF2B5EF4-FFF2-40B4-BE49-F238E27FC236}">
                <a16:creationId xmlns:a16="http://schemas.microsoft.com/office/drawing/2014/main" id="{9FFD3CA7-6244-809B-CBC4-452FFBB99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FACC53E-123D-6B53-B289-953D0D24A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537281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4" name="Titel 16">
            <a:extLst>
              <a:ext uri="{FF2B5EF4-FFF2-40B4-BE49-F238E27FC236}">
                <a16:creationId xmlns:a16="http://schemas.microsoft.com/office/drawing/2014/main" id="{3A2222E9-3BAF-69E3-4254-478F4DB3C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4109679"/>
            <a:ext cx="4473449" cy="12631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239835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range, Kreativität enthält.&#10;&#10;Automatisch generierte Beschreibung">
            <a:extLst>
              <a:ext uri="{FF2B5EF4-FFF2-40B4-BE49-F238E27FC236}">
                <a16:creationId xmlns:a16="http://schemas.microsoft.com/office/drawing/2014/main" id="{3D4E24FD-CBDA-2117-85CE-FBB1479FF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1765214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2629014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86829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3259" y="1834848"/>
            <a:ext cx="4272661" cy="133210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815" y="3300414"/>
            <a:ext cx="4273541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925" y="6356350"/>
            <a:ext cx="1201340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405241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orange, Kreativität enthält.&#10;&#10;Automatisch generierte Beschreibung">
            <a:extLst>
              <a:ext uri="{FF2B5EF4-FFF2-40B4-BE49-F238E27FC236}">
                <a16:creationId xmlns:a16="http://schemas.microsoft.com/office/drawing/2014/main" id="{E7A69A06-6CE1-4784-79A9-3980B710E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1765214"/>
            <a:ext cx="4473449" cy="12564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3021628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735549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Mond, Kreis, Astronomisches Objekt enthält.&#10;&#10;Automatisch generierte Beschreibung">
            <a:extLst>
              <a:ext uri="{FF2B5EF4-FFF2-40B4-BE49-F238E27FC236}">
                <a16:creationId xmlns:a16="http://schemas.microsoft.com/office/drawing/2014/main" id="{0E558D53-4C22-8B8F-86FB-29AC290B0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039E3877-A1B1-C939-8D6D-F1B28B6D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3111876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3975674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210029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ond, Kreis, Astronomisches Objekt enthält.&#10;&#10;Automatisch generierte Beschreibung">
            <a:extLst>
              <a:ext uri="{FF2B5EF4-FFF2-40B4-BE49-F238E27FC236}">
                <a16:creationId xmlns:a16="http://schemas.microsoft.com/office/drawing/2014/main" id="{3FC65A84-F3AD-628E-8D9A-391521BB1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4371714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5" name="Titel 16">
            <a:extLst>
              <a:ext uri="{FF2B5EF4-FFF2-40B4-BE49-F238E27FC236}">
                <a16:creationId xmlns:a16="http://schemas.microsoft.com/office/drawing/2014/main" id="{1417B73A-A20B-BF2E-E985-C0C4AAFD8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3111876"/>
            <a:ext cx="4473449" cy="12598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975023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Grafiken, Kreativität enthält.&#10;&#10;Automatisch generierte Beschreibung">
            <a:extLst>
              <a:ext uri="{FF2B5EF4-FFF2-40B4-BE49-F238E27FC236}">
                <a16:creationId xmlns:a16="http://schemas.microsoft.com/office/drawing/2014/main" id="{7F082590-CB8E-B14C-A259-ACEC58522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515CD667-F808-62F9-A44F-349698689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1732" y="1388866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0CA3272-D6C8-A262-E361-BA0B665E11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1287" y="225266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293341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Grafiken, Kreativität enthält.&#10;&#10;Automatisch generierte Beschreibung">
            <a:extLst>
              <a:ext uri="{FF2B5EF4-FFF2-40B4-BE49-F238E27FC236}">
                <a16:creationId xmlns:a16="http://schemas.microsoft.com/office/drawing/2014/main" id="{B167C4C7-1821-9888-4BFB-13F3811DE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A49477-5708-4B76-0C20-7E4DA26B8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1287" y="2626468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Titel 16">
            <a:extLst>
              <a:ext uri="{FF2B5EF4-FFF2-40B4-BE49-F238E27FC236}">
                <a16:creationId xmlns:a16="http://schemas.microsoft.com/office/drawing/2014/main" id="{54BDF31B-0B7D-7274-43F6-7882F9E7E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1732" y="1388866"/>
            <a:ext cx="4473449" cy="12376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453273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reis, Grafiken, Farbigkeit, Kreativität enthält.&#10;&#10;Automatisch generierte Beschreibung">
            <a:extLst>
              <a:ext uri="{FF2B5EF4-FFF2-40B4-BE49-F238E27FC236}">
                <a16:creationId xmlns:a16="http://schemas.microsoft.com/office/drawing/2014/main" id="{B3E52356-7D05-5643-83AD-938BD630D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6">
            <a:extLst>
              <a:ext uri="{FF2B5EF4-FFF2-40B4-BE49-F238E27FC236}">
                <a16:creationId xmlns:a16="http://schemas.microsoft.com/office/drawing/2014/main" id="{BB7A8911-62CA-BEA0-D6EA-D3FCB456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4509018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55EBF75-6EE5-8B98-309D-D7B1A46C8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537281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033490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reis, Grafiken, Farbigkeit, Kreativität enthält.&#10;&#10;Automatisch generierte Beschreibung">
            <a:extLst>
              <a:ext uri="{FF2B5EF4-FFF2-40B4-BE49-F238E27FC236}">
                <a16:creationId xmlns:a16="http://schemas.microsoft.com/office/drawing/2014/main" id="{9FFD3CA7-6244-809B-CBC4-452FFBB99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FACC53E-123D-6B53-B289-953D0D24A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537281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4" name="Titel 16">
            <a:extLst>
              <a:ext uri="{FF2B5EF4-FFF2-40B4-BE49-F238E27FC236}">
                <a16:creationId xmlns:a16="http://schemas.microsoft.com/office/drawing/2014/main" id="{3A2222E9-3BAF-69E3-4254-478F4DB3C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4109679"/>
            <a:ext cx="4473449" cy="12631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03258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AEA9EF-5E42-68F4-5721-6ED73BB53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810" y="2255206"/>
            <a:ext cx="7333939" cy="23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3259" y="2052336"/>
            <a:ext cx="4232021" cy="131475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Lange</a:t>
            </a:r>
            <a:br>
              <a:rPr lang="de-DE" dirty="0"/>
            </a:br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815" y="3454402"/>
            <a:ext cx="4232892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925" y="6356350"/>
            <a:ext cx="1201340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32535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E3F5F9-85B5-44F4-BEDB-FA69BC37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1171575"/>
            <a:ext cx="7289800" cy="55245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5" name="Picture 3" descr="wappen_farbig_300x182_trans">
            <a:extLst>
              <a:ext uri="{FF2B5EF4-FFF2-40B4-BE49-F238E27FC236}">
                <a16:creationId xmlns:a16="http://schemas.microsoft.com/office/drawing/2014/main" id="{0ED1FCBB-41B0-4FF3-B6DB-F0262BC8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55575"/>
            <a:ext cx="13525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BA37BE6-C5A4-4ED4-9F3A-F5CED7926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01650"/>
            <a:ext cx="4200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b="1" dirty="0">
                <a:solidFill>
                  <a:srgbClr val="3399FF"/>
                </a:solidFill>
              </a:rPr>
              <a:t>Bayerisches Staatsministerium für</a:t>
            </a:r>
            <a:br>
              <a:rPr lang="de-DE" altLang="de-DE" b="1" dirty="0">
                <a:solidFill>
                  <a:srgbClr val="3399FF"/>
                </a:solidFill>
              </a:rPr>
            </a:br>
            <a:r>
              <a:rPr lang="de-DE" altLang="de-DE" b="1" dirty="0">
                <a:solidFill>
                  <a:srgbClr val="3399FF"/>
                </a:solidFill>
              </a:rPr>
              <a:t>Unterricht und Kultus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80988" y="1187450"/>
            <a:ext cx="7280275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41413" y="2924175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901B8A-149C-4342-AB02-23B9A2603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46050" y="6219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1B93ED-AFFA-4E0E-898B-7AC429532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8125" y="62261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53B0C1-817F-4852-A6FB-FCE964F39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43625" y="6245225"/>
            <a:ext cx="1306513" cy="460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DDB3-C63E-40B7-99E2-9CAAD79E9E9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823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FECBEA-459D-4115-B294-8D512F5C1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370CE5-62DC-4764-983B-DB6508648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5F9C4D-2FEA-41F3-99B8-E0E488252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84E3-3F06-4613-8851-C67F1E23809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6758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5744" indent="-385744">
              <a:lnSpc>
                <a:spcPct val="100000"/>
              </a:lnSpc>
              <a:buFont typeface="+mj-lt"/>
              <a:buAutoNum type="arabicPeriod"/>
              <a:defRPr b="1" i="0">
                <a:ln>
                  <a:noFill/>
                </a:ln>
                <a:latin typeface="Aptos" panose="020B0004020202020204" pitchFamily="34" charset="0"/>
              </a:defRPr>
            </a:lvl1pPr>
            <a:lvl2pPr marL="642905" indent="-300023">
              <a:lnSpc>
                <a:spcPct val="100000"/>
              </a:lnSpc>
              <a:buFont typeface="+mj-lt"/>
              <a:buAutoNum type="arabicPeriod"/>
              <a:defRPr sz="1350" b="0" i="0">
                <a:ln>
                  <a:noFill/>
                </a:ln>
                <a:latin typeface="Aptos" panose="020B0004020202020204" pitchFamily="34" charset="0"/>
              </a:defRPr>
            </a:lvl2pPr>
            <a:lvl5pPr marL="1371532" indent="0">
              <a:lnSpc>
                <a:spcPct val="100000"/>
              </a:lnSpc>
              <a:buNone/>
              <a:defRPr b="0" i="0"/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507386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684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36365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97153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80613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F281171-AEEE-7097-E39A-11BA7068E2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2" name="Grafik 1" descr="Ein Bild, das Text, Schrift, Logo enthält.&#10;&#10;Automatisch generierte Beschreibung">
            <a:extLst>
              <a:ext uri="{FF2B5EF4-FFF2-40B4-BE49-F238E27FC236}">
                <a16:creationId xmlns:a16="http://schemas.microsoft.com/office/drawing/2014/main" id="{2B362A88-A599-1A0D-7BA1-68387C21EA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7556500" cy="1066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0A5A69-D5F0-683A-8DEB-FCE864A8842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7041" y="159482"/>
            <a:ext cx="2679323" cy="8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0" r:id="rId3"/>
    <p:sldLayoutId id="2147483686" r:id="rId4"/>
    <p:sldLayoutId id="2147483687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0002C7F-0FCD-7724-9236-F88EB8AA8045}"/>
              </a:ext>
            </a:extLst>
          </p:cNvPr>
          <p:cNvSpPr txBox="1">
            <a:spLocks/>
          </p:cNvSpPr>
          <p:nvPr userDrawn="1"/>
        </p:nvSpPr>
        <p:spPr>
          <a:xfrm>
            <a:off x="6845577" y="6356354"/>
            <a:ext cx="183836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accent4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DC161E-B764-A949-86EE-6FE0B7AA7779}" type="slidenum">
              <a:rPr lang="de-DE" sz="825" smtClean="0">
                <a:solidFill>
                  <a:schemeClr val="tx1"/>
                </a:solidFill>
              </a:rPr>
              <a:pPr algn="r"/>
              <a:t>‹Nr.›</a:t>
            </a:fld>
            <a:endParaRPr lang="de-DE" sz="825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AC4C4B-557B-842A-A808-BC92D0B954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6631" y="6180832"/>
            <a:ext cx="1464626" cy="4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8" r:id="rId4"/>
    <p:sldLayoutId id="2147483679" r:id="rId5"/>
    <p:sldLayoutId id="2147483656" r:id="rId6"/>
    <p:sldLayoutId id="2147483672" r:id="rId7"/>
    <p:sldLayoutId id="2147483658" r:id="rId8"/>
    <p:sldLayoutId id="2147483671" r:id="rId9"/>
    <p:sldLayoutId id="2147483673" r:id="rId10"/>
    <p:sldLayoutId id="2147483659" r:id="rId11"/>
    <p:sldLayoutId id="2147483681" r:id="rId12"/>
    <p:sldLayoutId id="2147483688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68" r:id="rId3"/>
    <p:sldLayoutId id="2147483683" r:id="rId4"/>
    <p:sldLayoutId id="2147483669" r:id="rId5"/>
    <p:sldLayoutId id="2147483684" r:id="rId6"/>
    <p:sldLayoutId id="2147483670" r:id="rId7"/>
    <p:sldLayoutId id="2147483685" r:id="rId8"/>
    <p:sldLayoutId id="2147483666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pw/fgq5jrp15wb0swc4r9whnyt00000gn/T/com.microsoft.Word/WebArchiveCopyPasteTempFiles/logo.gif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file:////var/folders/pw/fgq5jrp15wb0swc4r9whnyt00000gn/T/com.microsoft.Word/WebArchiveCopyPasteTempFiles/logo.png" TargetMode="External"/><Relationship Id="rId7" Type="http://schemas.openxmlformats.org/officeDocument/2006/relationships/image" Target="../media/image12.png"/><Relationship Id="rId12" Type="http://schemas.openxmlformats.org/officeDocument/2006/relationships/image" Target="file:////var/folders/pw/fgq5jrp15wb0swc4r9whnyt00000gn/T/com.microsoft.Word/WebArchiveCopyPasteTempFiles/csm_Bild-Schrift_rgb_41265dc127.jpg" TargetMode="External"/><Relationship Id="rId17" Type="http://schemas.openxmlformats.org/officeDocument/2006/relationships/image" Target="file:////var/folders/pw/fgq5jrp15wb0swc4r9whnyt00000gn/T/com.microsoft.Word/WebArchiveCopyPasteTempFiles/page1image596255776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/var/folders/pw/fgq5jrp15wb0swc4r9whnyt00000gn/T/com.microsoft.Word/WebArchiveCopyPasteTempFiles/csm_Schullogo_a28ccba577.pn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5" Type="http://schemas.openxmlformats.org/officeDocument/2006/relationships/image" Target="file:////var/folders/pw/fgq5jrp15wb0swc4r9whnyt00000gn/T/com.microsoft.Word/WebArchiveCopyPasteTempFiles/Leitbild-Logo-ohne-Kriterien-10.jpg" TargetMode="External"/><Relationship Id="rId10" Type="http://schemas.openxmlformats.org/officeDocument/2006/relationships/image" Target="file:////var/folders/pw/fgq5jrp15wb0swc4r9whnyt00000gn/T/com.microsoft.Word/WebArchiveCopyPasteTempFiles/Logo_Simmerberg.jpg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in-bildungsweg.de/" TargetMode="External"/><Relationship Id="rId3" Type="http://schemas.openxmlformats.org/officeDocument/2006/relationships/hyperlink" Target="mailto:8794.Schulberatung-Reich-Koeslich@schule.bayern.de" TargetMode="External"/><Relationship Id="rId7" Type="http://schemas.openxmlformats.org/officeDocument/2006/relationships/hyperlink" Target="http://www.schulberatung.bayern.de/" TargetMode="External"/><Relationship Id="rId2" Type="http://schemas.openxmlformats.org/officeDocument/2006/relationships/hyperlink" Target="mailto:8784.Schulberatung-Fink@schule.bayern.d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chulberatung@gymlindenberg.de" TargetMode="External"/><Relationship Id="rId11" Type="http://schemas.openxmlformats.org/officeDocument/2006/relationships/hyperlink" Target="https://schule-weiler.de/" TargetMode="External"/><Relationship Id="rId5" Type="http://schemas.openxmlformats.org/officeDocument/2006/relationships/hyperlink" Target="mailto:braun@rslin.de" TargetMode="External"/><Relationship Id="rId10" Type="http://schemas.openxmlformats.org/officeDocument/2006/relationships/hyperlink" Target="https://gymlindenberg.de/" TargetMode="External"/><Relationship Id="rId4" Type="http://schemas.openxmlformats.org/officeDocument/2006/relationships/hyperlink" Target="mailto:beratungnass@gmail.com" TargetMode="External"/><Relationship Id="rId9" Type="http://schemas.openxmlformats.org/officeDocument/2006/relationships/hyperlink" Target="https://www.rslin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F7A6EE-F098-4C02-B197-6151C82C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00" y="556179"/>
            <a:ext cx="7193611" cy="879135"/>
          </a:xfrm>
        </p:spPr>
        <p:txBody>
          <a:bodyPr/>
          <a:lstStyle/>
          <a:p>
            <a:pPr>
              <a:defRPr/>
            </a:pPr>
            <a:r>
              <a:rPr lang="de-DE" altLang="de-DE" sz="2800" dirty="0"/>
              <a:t>Informationsabend zum Übertritt</a:t>
            </a:r>
            <a:br>
              <a:rPr lang="de-DE" altLang="de-DE" sz="2800" dirty="0"/>
            </a:br>
            <a:r>
              <a:rPr lang="de-DE" altLang="de-DE" sz="2800" dirty="0"/>
              <a:t>in der 4. Jahrgangsstufe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DB811F-9FDE-FAFB-D938-1767C520A789}"/>
              </a:ext>
            </a:extLst>
          </p:cNvPr>
          <p:cNvSpPr txBox="1"/>
          <p:nvPr/>
        </p:nvSpPr>
        <p:spPr>
          <a:xfrm>
            <a:off x="2431679" y="3050376"/>
            <a:ext cx="3542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Herzlich Willkommen!</a:t>
            </a:r>
          </a:p>
        </p:txBody>
      </p:sp>
      <p:pic>
        <p:nvPicPr>
          <p:cNvPr id="3" name="Grafik 1" descr="Grundschule Lindenberg im Allgäu">
            <a:extLst>
              <a:ext uri="{FF2B5EF4-FFF2-40B4-BE49-F238E27FC236}">
                <a16:creationId xmlns:a16="http://schemas.microsoft.com/office/drawing/2014/main" id="{BD2C0203-59A6-A82B-9A22-5A3EFA66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535"/>
            <a:ext cx="2327328" cy="10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4" descr="Grundschule Opfenbach">
            <a:extLst>
              <a:ext uri="{FF2B5EF4-FFF2-40B4-BE49-F238E27FC236}">
                <a16:creationId xmlns:a16="http://schemas.microsoft.com/office/drawing/2014/main" id="{E757D347-EE28-CECA-3AF2-A55ABB85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1" y="1527617"/>
            <a:ext cx="2327328" cy="10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2">
            <a:extLst>
              <a:ext uri="{FF2B5EF4-FFF2-40B4-BE49-F238E27FC236}">
                <a16:creationId xmlns:a16="http://schemas.microsoft.com/office/drawing/2014/main" id="{C7654832-A20B-3E56-FC80-C1A9EC08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54" y="360111"/>
            <a:ext cx="1805322" cy="18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460989B6-E4C8-28E2-788A-2C313E8F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79" y="1773637"/>
            <a:ext cx="2096848" cy="15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7">
            <a:extLst>
              <a:ext uri="{FF2B5EF4-FFF2-40B4-BE49-F238E27FC236}">
                <a16:creationId xmlns:a16="http://schemas.microsoft.com/office/drawing/2014/main" id="{983152B9-44A2-6163-6040-0550AEC0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724">
            <a:off x="6428098" y="3685397"/>
            <a:ext cx="2112660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EF6F6841-3EBD-E91C-9E7D-D85200B1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74" y="4610315"/>
            <a:ext cx="2167255" cy="12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654A7B4-7719-661B-38D7-2CDEEAA28A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3430" y="5866804"/>
            <a:ext cx="3706459" cy="770650"/>
          </a:xfrm>
          <a:prstGeom prst="rect">
            <a:avLst/>
          </a:prstGeom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97F13CC5-E61F-0404-A23E-6F25CB1A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92" y="4156564"/>
            <a:ext cx="1639826" cy="14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9" descr="page1image596255776">
            <a:extLst>
              <a:ext uri="{FF2B5EF4-FFF2-40B4-BE49-F238E27FC236}">
                <a16:creationId xmlns:a16="http://schemas.microsoft.com/office/drawing/2014/main" id="{F8AB1A1F-936E-9134-17D7-29088D40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6" y="4975408"/>
            <a:ext cx="1598491" cy="17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59927C6-6B4B-D3CF-7E87-5DDB970C38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869405"/>
            <a:ext cx="2743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03D5B-1B9B-FA8D-65CE-F2D1D920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7B3214A6-CAFB-B350-6216-5F8E1A63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106"/>
            <a:ext cx="6666035" cy="1529334"/>
          </a:xfrm>
        </p:spPr>
        <p:txBody>
          <a:bodyPr/>
          <a:lstStyle/>
          <a:p>
            <a:r>
              <a:rPr lang="de-DE" altLang="de-DE" dirty="0"/>
              <a:t>Das bayerische Schulsystem im Überblick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917AA2-802E-159B-05BF-77D456F9B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98" y="1863755"/>
            <a:ext cx="5959602" cy="49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Textfeld 3">
            <a:extLst>
              <a:ext uri="{FF2B5EF4-FFF2-40B4-BE49-F238E27FC236}">
                <a16:creationId xmlns:a16="http://schemas.microsoft.com/office/drawing/2014/main" id="{B93C41DD-AB4B-5E4D-8288-24B31060DD5F}"/>
              </a:ext>
            </a:extLst>
          </p:cNvPr>
          <p:cNvSpPr txBox="1"/>
          <p:nvPr/>
        </p:nvSpPr>
        <p:spPr>
          <a:xfrm>
            <a:off x="160867" y="2377440"/>
            <a:ext cx="2862665" cy="421653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ea typeface="Calibri"/>
                <a:cs typeface="Times New Roman"/>
              </a:rPr>
              <a:t>Wichtig</a:t>
            </a:r>
          </a:p>
          <a:p>
            <a:pPr>
              <a:spcAft>
                <a:spcPts val="0"/>
              </a:spcAft>
            </a:pPr>
            <a:r>
              <a:rPr lang="de-DE" sz="2400" b="1" dirty="0">
                <a:ea typeface="Calibri"/>
                <a:cs typeface="Times New Roman"/>
              </a:rPr>
              <a:t>Unser Schulsystem ist durchlässig! </a:t>
            </a:r>
          </a:p>
          <a:p>
            <a:pPr>
              <a:spcAft>
                <a:spcPts val="0"/>
              </a:spcAft>
            </a:pPr>
            <a:endParaRPr lang="de-DE" sz="24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2400" b="1" dirty="0">
                <a:ea typeface="Calibri"/>
                <a:cs typeface="Times New Roman"/>
              </a:rPr>
              <a:t>Mit den entsprechenden Noten kann auf jede Schulart gewechselt werden.</a:t>
            </a:r>
          </a:p>
        </p:txBody>
      </p:sp>
    </p:spTree>
    <p:extLst>
      <p:ext uri="{BB962C8B-B14F-4D97-AF65-F5344CB8AC3E}">
        <p14:creationId xmlns:p14="http://schemas.microsoft.com/office/powerpoint/2010/main" val="198155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F28EB4C-2C24-EE69-5B3F-634B7904C112}"/>
              </a:ext>
            </a:extLst>
          </p:cNvPr>
          <p:cNvSpPr txBox="1">
            <a:spLocks noChangeArrowheads="1"/>
          </p:cNvSpPr>
          <p:nvPr/>
        </p:nvSpPr>
        <p:spPr>
          <a:xfrm>
            <a:off x="403137" y="435424"/>
            <a:ext cx="8245603" cy="836358"/>
          </a:xfrm>
          <a:prstGeom prst="rect">
            <a:avLst/>
          </a:prstGeom>
        </p:spPr>
        <p:txBody>
          <a:bodyPr/>
          <a:lstStyle>
            <a:lvl1pPr algn="l" defTabSz="6857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altLang="de-DE" dirty="0"/>
              <a:t>Jeder Abschluss hat einen Anschluss</a:t>
            </a:r>
          </a:p>
        </p:txBody>
      </p:sp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D9138C86-3A6A-A286-CD3A-2FE71E5E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97" y="1271782"/>
            <a:ext cx="7999457" cy="2862322"/>
          </a:xfrm>
          <a:prstGeom prst="rect">
            <a:avLst/>
          </a:prstGeom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dirty="0"/>
              <a:t>Das sollten Sie bei der Wahl der Schullaufbahn wissen: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dirty="0"/>
          </a:p>
          <a:p>
            <a:pPr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de-DE" altLang="de-DE" dirty="0"/>
              <a:t> Jede weiterführende Schule (Mittelschule, Realschule, Wirtschafts- 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de-DE" altLang="de-DE" dirty="0"/>
              <a:t>    schule, Gymnasium) ermöglicht den mittleren Schulabschluss.</a:t>
            </a:r>
          </a:p>
          <a:p>
            <a:pPr eaLnBrk="1" hangingPunct="1">
              <a:spcBef>
                <a:spcPct val="0"/>
              </a:spcBef>
              <a:buSzTx/>
            </a:pPr>
            <a:endParaRPr lang="de-DE" altLang="de-DE" dirty="0"/>
          </a:p>
          <a:p>
            <a:pPr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de-DE" altLang="de-DE" dirty="0"/>
              <a:t> Darauf aufbauend gibt es verschiedene Wege zu einer Hochschulreife.</a:t>
            </a:r>
          </a:p>
          <a:p>
            <a:pPr eaLnBrk="1" hangingPunct="1">
              <a:spcBef>
                <a:spcPct val="0"/>
              </a:spcBef>
              <a:buSzTx/>
            </a:pPr>
            <a:endParaRPr lang="de-DE" altLang="de-DE" dirty="0"/>
          </a:p>
          <a:p>
            <a:pPr eaLnBrk="1" hangingPunct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de-DE" altLang="de-DE" dirty="0"/>
              <a:t> Auch die beruflichen Schulen bieten alle schulischen Abschlüsse bis 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de-DE" altLang="de-DE" dirty="0"/>
              <a:t>   zum Abitur.</a:t>
            </a:r>
          </a:p>
          <a:p>
            <a:pPr eaLnBrk="1" hangingPunct="1">
              <a:spcBef>
                <a:spcPct val="0"/>
              </a:spcBef>
              <a:buSzTx/>
            </a:pPr>
            <a:endParaRPr lang="de-DE" altLang="de-DE" b="1" dirty="0"/>
          </a:p>
        </p:txBody>
      </p:sp>
      <p:sp useBgFill="1">
        <p:nvSpPr>
          <p:cNvPr id="2" name="Textfeld 1"/>
          <p:cNvSpPr txBox="1"/>
          <p:nvPr/>
        </p:nvSpPr>
        <p:spPr>
          <a:xfrm>
            <a:off x="786197" y="4399006"/>
            <a:ext cx="7999457" cy="21184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 Kind ist dann für eine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bestimmte Schulart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geeignet, wenn seine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Lern- und Leistungsvoraussetzungen dem Anforderungsprofil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der Schulart am besten entsprechen.</a:t>
            </a:r>
          </a:p>
          <a:p>
            <a:pPr algn="ctr">
              <a:lnSpc>
                <a:spcPct val="150000"/>
              </a:lnSpc>
              <a:buFont typeface="Symbol" pitchFamily="2" charset="2"/>
              <a:buChar char="Þ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Schulerfolg wird wahrscheinlich </a:t>
            </a:r>
          </a:p>
          <a:p>
            <a:pPr algn="ctr">
              <a:lnSpc>
                <a:spcPct val="150000"/>
              </a:lnSpc>
              <a:buFont typeface="Symbol" pitchFamily="2" charset="2"/>
              <a:buChar char="Þ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Unterforderung oder Überforderung werden vermieden</a:t>
            </a:r>
          </a:p>
        </p:txBody>
      </p:sp>
    </p:spTree>
    <p:extLst>
      <p:ext uri="{BB962C8B-B14F-4D97-AF65-F5344CB8AC3E}">
        <p14:creationId xmlns:p14="http://schemas.microsoft.com/office/powerpoint/2010/main" val="140256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CCEB7-CC68-95CE-1CEE-B458F546D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812E4905-F0D2-4F4C-B347-19250111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111501"/>
            <a:ext cx="8569325" cy="1745874"/>
          </a:xfrm>
        </p:spPr>
        <p:txBody>
          <a:bodyPr anchor="ctr"/>
          <a:lstStyle/>
          <a:p>
            <a:r>
              <a:rPr lang="de-DE" altLang="de-DE" sz="3200" dirty="0"/>
              <a:t>Die 5. Jahrgangsstufe als Gelenkklasse an allen Schularten</a:t>
            </a:r>
            <a:endParaRPr lang="de-DE" sz="3200" dirty="0"/>
          </a:p>
        </p:txBody>
      </p:sp>
      <p:sp useBgFill="1">
        <p:nvSpPr>
          <p:cNvPr id="3" name="Text Box 4">
            <a:extLst>
              <a:ext uri="{FF2B5EF4-FFF2-40B4-BE49-F238E27FC236}">
                <a16:creationId xmlns:a16="http://schemas.microsoft.com/office/drawing/2014/main" id="{CBE36A27-F3CA-3B55-7FDD-E5558D75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1914525"/>
            <a:ext cx="8569325" cy="2062103"/>
          </a:xfrm>
          <a:prstGeom prst="rect">
            <a:avLst/>
          </a:prstGeom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dirty="0"/>
              <a:t>Die </a:t>
            </a:r>
            <a:r>
              <a:rPr lang="de-DE" altLang="de-DE" sz="1600" b="1" dirty="0"/>
              <a:t>5. Jahrgangsstufe</a:t>
            </a:r>
            <a:r>
              <a:rPr lang="de-DE" altLang="de-DE" sz="1600" dirty="0"/>
              <a:t> hat in allen Schularten die Funktion einer </a:t>
            </a:r>
            <a:r>
              <a:rPr lang="de-DE" altLang="de-DE" sz="1600" b="1" dirty="0"/>
              <a:t>Gelenkklasse </a:t>
            </a:r>
            <a:r>
              <a:rPr lang="de-DE" altLang="de-DE" sz="1600" dirty="0"/>
              <a:t>mit folgenden Aufgaben: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de-DE" altLang="de-DE" sz="1600" dirty="0"/>
              <a:t> Überprüfung der getroffenen Schullaufbahnwahl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de-DE" altLang="de-DE" sz="1600" dirty="0"/>
              <a:t> Förderung und Unterstützung bei Übergangsproblemen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de-DE" altLang="de-DE" sz="1600" dirty="0"/>
              <a:t> Korrekturempfehlungen bei bereits getroffenen Schullaufbahnentscheidungen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de-DE" altLang="de-DE" sz="1600" dirty="0"/>
              <a:t> Anbahnung weiterer, individueller Bildungswege (Mittelschule, Realschule, Gymnasium)</a:t>
            </a:r>
          </a:p>
        </p:txBody>
      </p:sp>
      <p:sp useBgFill="1">
        <p:nvSpPr>
          <p:cNvPr id="4" name="Text Box 5">
            <a:extLst>
              <a:ext uri="{FF2B5EF4-FFF2-40B4-BE49-F238E27FC236}">
                <a16:creationId xmlns:a16="http://schemas.microsoft.com/office/drawing/2014/main" id="{6E2C7246-1566-9E47-F6A7-96A2DB9D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279901"/>
            <a:ext cx="8671312" cy="2308324"/>
          </a:xfrm>
          <a:prstGeom prst="rect">
            <a:avLst/>
          </a:prstGeom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b="1" dirty="0"/>
              <a:t>Begleit- und Unterstützungsmaßnahmen bzw. Förderkonzepte</a:t>
            </a:r>
            <a:r>
              <a:rPr lang="de-DE" altLang="de-DE" sz="1600" dirty="0"/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de-DE" altLang="de-DE" sz="1600" dirty="0"/>
              <a:t>Individuelle Beratungsangebote (Lehrer, Beratungslehrkräfte, Schulpsychologen)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b="1" dirty="0"/>
              <a:t>Mittelschulen</a:t>
            </a:r>
            <a:r>
              <a:rPr lang="de-DE" altLang="de-DE" sz="1600" dirty="0"/>
              <a:t>: Einsatz von Förderlehrern, individuelle Förderpläne, modulare Förderung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b="1" dirty="0"/>
              <a:t>Realschulen</a:t>
            </a:r>
            <a:r>
              <a:rPr lang="de-DE" altLang="de-DE" sz="1600" dirty="0"/>
              <a:t>: Ergänzungsunterricht im ersten Halbjahr in Deutsch, Mathematik und Englisch; Intensivierungskurse, Unterstützung leistungsstarker Schüler für den Wechsel ans Gymnasium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b="1" dirty="0"/>
              <a:t>Gymnasium</a:t>
            </a:r>
            <a:r>
              <a:rPr lang="de-DE" altLang="de-DE" sz="1600" dirty="0"/>
              <a:t>: Intensivierungsstunden, binnendifferenzierende Maßnahmen</a:t>
            </a:r>
          </a:p>
        </p:txBody>
      </p:sp>
    </p:spTree>
    <p:extLst>
      <p:ext uri="{BB962C8B-B14F-4D97-AF65-F5344CB8AC3E}">
        <p14:creationId xmlns:p14="http://schemas.microsoft.com/office/powerpoint/2010/main" val="310465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D36AB-91AA-CF0C-451A-2EBFB22D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8B52DF93-09D0-B12B-1FCC-254B9406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39" y="1298568"/>
            <a:ext cx="5143433" cy="862741"/>
          </a:xfrm>
        </p:spPr>
        <p:txBody>
          <a:bodyPr/>
          <a:lstStyle/>
          <a:p>
            <a:r>
              <a:rPr lang="de-DE" dirty="0"/>
              <a:t>Beratung findet statt</a:t>
            </a:r>
          </a:p>
        </p:txBody>
      </p:sp>
      <p:sp useBgFill="1">
        <p:nvSpPr>
          <p:cNvPr id="5" name="Inhaltsplatzhalter 2">
            <a:extLst>
              <a:ext uri="{FF2B5EF4-FFF2-40B4-BE49-F238E27FC236}">
                <a16:creationId xmlns:a16="http://schemas.microsoft.com/office/drawing/2014/main" id="{96FAE3D8-3808-83B5-B18B-D49E54376CCB}"/>
              </a:ext>
            </a:extLst>
          </p:cNvPr>
          <p:cNvSpPr txBox="1">
            <a:spLocks/>
          </p:cNvSpPr>
          <p:nvPr/>
        </p:nvSpPr>
        <p:spPr>
          <a:xfrm>
            <a:off x="1425039" y="1981637"/>
            <a:ext cx="6915772" cy="3920399"/>
          </a:xfrm>
          <a:prstGeom prst="rect">
            <a:avLst/>
          </a:prstGeom>
        </p:spPr>
        <p:txBody>
          <a:bodyPr anchor="ctr"/>
          <a:lstStyle>
            <a:lvl1pPr marL="171441" indent="-171441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durch die Klassenlehrer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durch die Beratungslehrer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durch die Kollegen der weiterführenden Schulen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Mittelschule, Realschule Gymnasium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durch die Staatliche Schulberatung</a:t>
            </a:r>
            <a:endParaRPr 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PowerPoint Präsentationen der jeweiligen Schulart, finden sie auf der Homepage der Schule</a:t>
            </a:r>
          </a:p>
        </p:txBody>
      </p:sp>
      <p:sp useBgFill="1">
        <p:nvSpPr>
          <p:cNvPr id="3" name="Titel 1">
            <a:extLst>
              <a:ext uri="{FF2B5EF4-FFF2-40B4-BE49-F238E27FC236}">
                <a16:creationId xmlns:a16="http://schemas.microsoft.com/office/drawing/2014/main" id="{F5E87E96-A79A-3343-3878-0540BFA41C7C}"/>
              </a:ext>
            </a:extLst>
          </p:cNvPr>
          <p:cNvSpPr txBox="1">
            <a:spLocks/>
          </p:cNvSpPr>
          <p:nvPr/>
        </p:nvSpPr>
        <p:spPr>
          <a:xfrm rot="1473433">
            <a:off x="5266310" y="2473749"/>
            <a:ext cx="3798182" cy="1005041"/>
          </a:xfrm>
          <a:prstGeom prst="rect">
            <a:avLst/>
          </a:prstGeom>
        </p:spPr>
        <p:txBody>
          <a:bodyPr anchor="ctr"/>
          <a:lstStyle>
            <a:lvl1pPr algn="l" defTabSz="6857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2800" dirty="0">
                <a:solidFill>
                  <a:srgbClr val="FF0000"/>
                </a:solidFill>
              </a:rPr>
              <a:t>Nutzen Sie diese Möglichkeiten!</a:t>
            </a:r>
          </a:p>
        </p:txBody>
      </p:sp>
    </p:spTree>
    <p:extLst>
      <p:ext uri="{BB962C8B-B14F-4D97-AF65-F5344CB8AC3E}">
        <p14:creationId xmlns:p14="http://schemas.microsoft.com/office/powerpoint/2010/main" val="238951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5989" y="1059793"/>
            <a:ext cx="679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Kontaktmöglichkeiten und wichtige Informationen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4843" y="1640674"/>
            <a:ext cx="8254313" cy="5217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Eva Fink: 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8784.Schulberatung-Fink@schule.bayern.de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Melanie Reich-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Köslich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8794.Schulberatung-Reich-Koeslich@schule.bayern.de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Wenzel Nass: 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beratungnass@gmail.com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Realschule: Petra Braun: Tel: 08381-89099-27  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braun@rslin.de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Gymnasium:  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CarinaMauser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  Tel: 0172-7950750</a:t>
            </a:r>
          </a:p>
          <a:p>
            <a:pPr lvl="0">
              <a:lnSpc>
                <a:spcPct val="150000"/>
              </a:lnSpc>
            </a:pP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schulberatung@gymlindenberg.de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Weitere hilfreiche Seiten: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www.schulberatung.bayern.de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 und 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www.mein-bildungsweg.de</a:t>
            </a:r>
            <a:endParaRPr lang="de-D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Realschule Lindenberg: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https://www.rslin.de/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Gymnasium Lindenberg: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https://gymlindenberg.de/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Mittelschule Lindenberg: https://mittelschulelindenberg.de/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Mittelschule Weiler: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https://schule-weiler.de/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7D0EB-C051-7575-E20C-462C90122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5">
            <a:extLst>
              <a:ext uri="{FF2B5EF4-FFF2-40B4-BE49-F238E27FC236}">
                <a16:creationId xmlns:a16="http://schemas.microsoft.com/office/drawing/2014/main" id="{2416B5B3-2A64-399B-5B9E-3F6DAF102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35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940E-6CAE-F979-7A16-176FD077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B8EF6-CE82-64E5-6D9D-17008BE76402}"/>
              </a:ext>
            </a:extLst>
          </p:cNvPr>
          <p:cNvSpPr txBox="1">
            <a:spLocks noChangeArrowheads="1"/>
          </p:cNvSpPr>
          <p:nvPr/>
        </p:nvSpPr>
        <p:spPr>
          <a:xfrm>
            <a:off x="822665" y="1894945"/>
            <a:ext cx="8108270" cy="4488921"/>
          </a:xfrm>
          <a:prstGeom prst="rect">
            <a:avLst/>
          </a:prstGeom>
        </p:spPr>
        <p:txBody>
          <a:bodyPr/>
          <a:lstStyle>
            <a:lvl1pPr marL="171441" indent="-171441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de-DE" altLang="de-DE" sz="3200" dirty="0"/>
          </a:p>
          <a:p>
            <a:pPr marL="0" indent="0"/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 den allgemeinen  Aspekten des Übertritts</a:t>
            </a:r>
          </a:p>
          <a:p>
            <a:pPr marL="0" indent="0"/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2. zur Mittelschule</a:t>
            </a:r>
          </a:p>
          <a:p>
            <a:pPr marL="0" indent="0"/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3. zur Realschule</a:t>
            </a:r>
          </a:p>
          <a:p>
            <a:pPr marL="0" indent="0"/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4. zum Gymnasium</a:t>
            </a:r>
          </a:p>
          <a:p>
            <a:pPr marL="0" indent="0"/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5. und zu Kontaktmöglichkeiten und </a:t>
            </a:r>
          </a:p>
          <a:p>
            <a:pPr marL="0" indent="0">
              <a:buNone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  Adressen, falls es noch Fragen gibt.</a:t>
            </a:r>
            <a:br>
              <a:rPr lang="de-DE" alt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4000" dirty="0"/>
              <a:t>	</a:t>
            </a:r>
          </a:p>
        </p:txBody>
      </p:sp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0E55F68B-AA26-8533-A3F0-0C09D9F1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641350"/>
            <a:ext cx="7796590" cy="1661583"/>
          </a:xfrm>
        </p:spPr>
        <p:txBody>
          <a:bodyPr anchor="ctr"/>
          <a:lstStyle/>
          <a:p>
            <a:r>
              <a:rPr lang="de-DE" altLang="de-DE" dirty="0"/>
              <a:t>Hier erfahren Sie das Wichtigste …</a:t>
            </a:r>
          </a:p>
        </p:txBody>
      </p:sp>
    </p:spTree>
    <p:extLst>
      <p:ext uri="{BB962C8B-B14F-4D97-AF65-F5344CB8AC3E}">
        <p14:creationId xmlns:p14="http://schemas.microsoft.com/office/powerpoint/2010/main" val="102727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ECC1E-FA25-9D0A-B701-86EADC887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DD550C-7457-CFD1-F339-9FB18ADC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75" y="809738"/>
            <a:ext cx="4473449" cy="733312"/>
          </a:xfrm>
        </p:spPr>
        <p:txBody>
          <a:bodyPr/>
          <a:lstStyle/>
          <a:p>
            <a:r>
              <a:rPr lang="de-DE" altLang="de-DE" dirty="0"/>
              <a:t>Fahrplan Übertritt</a:t>
            </a:r>
            <a:endParaRPr lang="de-DE" dirty="0"/>
          </a:p>
        </p:txBody>
      </p:sp>
      <p:sp useBgFill="1">
        <p:nvSpPr>
          <p:cNvPr id="5" name="Textplatzhalter 4">
            <a:extLst>
              <a:ext uri="{FF2B5EF4-FFF2-40B4-BE49-F238E27FC236}">
                <a16:creationId xmlns:a16="http://schemas.microsoft.com/office/drawing/2014/main" id="{F920FB1A-FB03-C634-0EAF-67597FFC63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1488" y="2094829"/>
            <a:ext cx="8201024" cy="3220121"/>
          </a:xfrm>
        </p:spPr>
        <p:txBody>
          <a:bodyPr/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Sommer:	Informationsabend über das bayrische Schulsystem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Herbst :	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Informationsabend zum Übertritt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Januar :	Ausgabe Zwischenbericht am 23.01.2026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Frühjahr :	Informationsveranstaltungen der einzelnen Schulen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Mai :	- Ausgabe Übertrittszeugnis am 04.05.2026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- Schulanmeldung an der Realschule und am Gymnasium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/>
              <a:t>	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 Probeunterricht am Gymnasium oder an der Realschule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September:	Schulstart an der neuen Schule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2800" indent="-1728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1295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916"/>
            <a:ext cx="8856133" cy="1829951"/>
          </a:xfrm>
        </p:spPr>
        <p:txBody>
          <a:bodyPr anchor="ctr"/>
          <a:lstStyle/>
          <a:p>
            <a:r>
              <a:rPr lang="de-DE" altLang="de-DE" dirty="0"/>
              <a:t>   In der vierten Klasse werden mehr    </a:t>
            </a:r>
            <a:br>
              <a:rPr lang="de-DE" altLang="de-DE" dirty="0"/>
            </a:br>
            <a:r>
              <a:rPr lang="de-DE" altLang="de-DE" dirty="0"/>
              <a:t>   Proben geschrieben</a:t>
            </a:r>
            <a:endParaRPr lang="de-DE" dirty="0"/>
          </a:p>
        </p:txBody>
      </p:sp>
      <p:sp>
        <p:nvSpPr>
          <p:cNvPr id="3" name="Rectangle 2054">
            <a:extLst>
              <a:ext uri="{FF2B5EF4-FFF2-40B4-BE49-F238E27FC236}">
                <a16:creationId xmlns:a16="http://schemas.microsoft.com/office/drawing/2014/main" id="{5A5991C9-BFBE-7F12-5BC5-0D3B110A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609" y="2599264"/>
            <a:ext cx="67437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Einführung einer Richtzahl von Leistungsnachweisen: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D: 	10 Proben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M: 	 4 Proben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HSU: 	 4 Proben</a:t>
            </a:r>
          </a:p>
        </p:txBody>
      </p:sp>
      <p:sp>
        <p:nvSpPr>
          <p:cNvPr id="4" name="Rectangle 2059">
            <a:extLst>
              <a:ext uri="{FF2B5EF4-FFF2-40B4-BE49-F238E27FC236}">
                <a16:creationId xmlns:a16="http://schemas.microsoft.com/office/drawing/2014/main" id="{31A2F4B9-0B38-C495-3C74-6D1C52BE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609" y="3927861"/>
            <a:ext cx="6718159" cy="1143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2</a:t>
            </a:r>
            <a:r>
              <a:rPr lang="de-DE" altLang="de-DE" sz="2000" dirty="0">
                <a:latin typeface="+mn-lt"/>
              </a:rPr>
              <a:t>.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Ankündigung von Probearbeiten: 	1 Woche vorher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53">
            <a:extLst>
              <a:ext uri="{FF2B5EF4-FFF2-40B4-BE49-F238E27FC236}">
                <a16:creationId xmlns:a16="http://schemas.microsoft.com/office/drawing/2014/main" id="{04F9640C-27B4-86C4-E7B4-BA33D6B3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609" y="5147062"/>
            <a:ext cx="6743700" cy="1295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3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Stärkere Ausweisung von Lernphasen: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Zeiträume ohne bewertete Probearbeiten: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In Klasse 4: 4 Wochen bis zum Übertrittszeugnis </a:t>
            </a:r>
          </a:p>
        </p:txBody>
      </p:sp>
    </p:spTree>
    <p:extLst>
      <p:ext uri="{BB962C8B-B14F-4D97-AF65-F5344CB8AC3E}">
        <p14:creationId xmlns:p14="http://schemas.microsoft.com/office/powerpoint/2010/main" val="21113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60509-52D4-87FE-05DA-6D607CCF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1">
            <a:extLst>
              <a:ext uri="{FF2B5EF4-FFF2-40B4-BE49-F238E27FC236}">
                <a16:creationId xmlns:a16="http://schemas.microsoft.com/office/drawing/2014/main" id="{B3DABFE9-AE2C-FCEA-CBC0-70B73E292F57}"/>
              </a:ext>
            </a:extLst>
          </p:cNvPr>
          <p:cNvSpPr txBox="1">
            <a:spLocks/>
          </p:cNvSpPr>
          <p:nvPr/>
        </p:nvSpPr>
        <p:spPr>
          <a:xfrm>
            <a:off x="696830" y="308511"/>
            <a:ext cx="8059647" cy="6105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 dirty="0">
                <a:latin typeface="+mn-lt"/>
                <a:cs typeface="Arial" pitchFamily="34" charset="0"/>
              </a:rPr>
              <a:t>Alle Schüler bekommen ein Übertrittszeugnis</a:t>
            </a:r>
          </a:p>
        </p:txBody>
      </p:sp>
      <p:pic>
        <p:nvPicPr>
          <p:cNvPr id="3" name="Picture 5" descr="C:\Dokumente und Einstellungen\Rob\Eigene Dateien\Bilder\Schule\HS\PP Übertritt 05\Ü-zeugnis2.jpg">
            <a:extLst>
              <a:ext uri="{FF2B5EF4-FFF2-40B4-BE49-F238E27FC236}">
                <a16:creationId xmlns:a16="http://schemas.microsoft.com/office/drawing/2014/main" id="{706025A3-9440-A130-C05F-C98FD327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53" y="928314"/>
            <a:ext cx="3100386" cy="43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0F61185-1E0D-36F6-F802-38CEDD4B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30" y="1647271"/>
            <a:ext cx="3432256" cy="968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err="1"/>
              <a:t>Jahresfortgangsnoten</a:t>
            </a:r>
            <a:endParaRPr lang="de-DE" altLang="de-DE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in allen Fächern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mit </a:t>
            </a:r>
            <a:r>
              <a:rPr lang="de-DE" altLang="de-DE" sz="1800" dirty="0" err="1"/>
              <a:t>zusätzl</a:t>
            </a:r>
            <a:r>
              <a:rPr lang="de-DE" altLang="de-DE" sz="1800" dirty="0"/>
              <a:t>. Erläuterungen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F783302-928E-6FC6-2838-E8F3944C4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30" y="2665580"/>
            <a:ext cx="3432256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Durchschnitt aus D, M, HSU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DA511-4548-0F4C-D7CD-8AFFD178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30" y="3117877"/>
            <a:ext cx="3432257" cy="229606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1333500" algn="l"/>
              </a:tabLst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1333500" algn="l"/>
              </a:tabLst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1333500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1333500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1333500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1333500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1333500" algn="l"/>
              </a:tabLs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Zusammenfassende Beurteilung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zur Übertrittseignung:</a:t>
            </a:r>
            <a:br>
              <a:rPr lang="de-DE" altLang="de-DE" sz="1800" dirty="0"/>
            </a:br>
            <a:r>
              <a:rPr lang="de-DE" altLang="de-DE" sz="1800" dirty="0"/>
              <a:t>Gymnasium		2,33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Realschule 		2,66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/>
              <a:t>Mittelschule 		3,00</a:t>
            </a:r>
          </a:p>
        </p:txBody>
      </p:sp>
      <p:pic>
        <p:nvPicPr>
          <p:cNvPr id="9" name="Picture 16" descr="C:\Programme\Gemeinsame Dateien\Microsoft Shared\Clipart\cagcat50\BD00028_.WMF">
            <a:extLst>
              <a:ext uri="{FF2B5EF4-FFF2-40B4-BE49-F238E27FC236}">
                <a16:creationId xmlns:a16="http://schemas.microsoft.com/office/drawing/2014/main" id="{193F5903-A5DB-DD94-0A1A-EA8733E7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237">
            <a:off x="7189644" y="313310"/>
            <a:ext cx="1428672" cy="139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0" name="Textplatzhalter 4">
            <a:extLst>
              <a:ext uri="{FF2B5EF4-FFF2-40B4-BE49-F238E27FC236}">
                <a16:creationId xmlns:a16="http://schemas.microsoft.com/office/drawing/2014/main" id="{8F54F675-0755-571A-4CAE-BD090F01D1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9307" y="5450034"/>
            <a:ext cx="8447170" cy="1347539"/>
          </a:xfrm>
        </p:spPr>
        <p:txBody>
          <a:bodyPr anchor="ctr"/>
          <a:lstStyle/>
          <a:p>
            <a:r>
              <a:rPr lang="de-DE" altLang="de-DE" sz="2000" b="1" dirty="0"/>
              <a:t>-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Ausgabe </a:t>
            </a:r>
            <a:r>
              <a:rPr lang="de-DE" altLang="de-DE" sz="20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alle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Schüler am ersten Unterrichtstag im 4.Mai 2026</a:t>
            </a:r>
          </a:p>
          <a:p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- Gültigkeit: für den Übertritt im jeweils folgenden Schuljahr</a:t>
            </a:r>
          </a:p>
        </p:txBody>
      </p:sp>
    </p:spTree>
    <p:extLst>
      <p:ext uri="{BB962C8B-B14F-4D97-AF65-F5344CB8AC3E}">
        <p14:creationId xmlns:p14="http://schemas.microsoft.com/office/powerpoint/2010/main" val="13106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19200"/>
            <a:ext cx="7145867" cy="1487425"/>
          </a:xfrm>
        </p:spPr>
        <p:txBody>
          <a:bodyPr anchor="ctr"/>
          <a:lstStyle/>
          <a:p>
            <a:r>
              <a:rPr lang="de-DE" sz="3200" dirty="0"/>
              <a:t>  Was ich einer Note </a:t>
            </a:r>
            <a:r>
              <a:rPr lang="de-DE" sz="3200" u="sng" dirty="0"/>
              <a:t>nicht</a:t>
            </a:r>
            <a:r>
              <a:rPr lang="de-DE" sz="3200" dirty="0"/>
              <a:t> auf den </a:t>
            </a:r>
            <a:br>
              <a:rPr lang="de-DE" sz="3200" dirty="0"/>
            </a:br>
            <a:r>
              <a:rPr lang="de-DE" sz="3200" dirty="0"/>
              <a:t>  ersten Blick ansehe:</a:t>
            </a:r>
          </a:p>
        </p:txBody>
      </p:sp>
      <p:sp>
        <p:nvSpPr>
          <p:cNvPr id="5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C2275EE-CB57-0EB7-7BCD-E63839EA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88" y="2926108"/>
            <a:ext cx="3412481" cy="381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Wie sehr musste sich das Kind dafür anstrengen?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Was für eine Note ist es? 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(2 = 1,51 oder 2,49;                 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3 = 2,51 oder 3,49)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welchem Ausmaß haben andere geholfen und unterstützt?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welche Weise wurde das Kind zum Lernen bewegt?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" name="Rectangle 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1C6C70A-9628-3ED7-6442-3B4DF67D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192" y="3700462"/>
            <a:ext cx="4512619" cy="315753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Welche persönlichen Beweggründe hat das Kind für sein Lernen?</a:t>
            </a:r>
          </a:p>
          <a:p>
            <a:pPr marL="0" indent="0">
              <a:buNone/>
            </a:pPr>
            <a:endParaRPr lang="de-DE" altLang="de-DE" sz="18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Problemlösedenken vorhanden?</a:t>
            </a:r>
            <a:b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Kommt das Kind eher wegen seiner schnellen Auffassungsgabe und seines produktiven Denkverhaltens zu guten Leistungen?</a:t>
            </a:r>
          </a:p>
        </p:txBody>
      </p:sp>
    </p:spTree>
    <p:extLst>
      <p:ext uri="{BB962C8B-B14F-4D97-AF65-F5344CB8AC3E}">
        <p14:creationId xmlns:p14="http://schemas.microsoft.com/office/powerpoint/2010/main" val="23879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11A8B-BB41-5FE7-BA52-D7563F3C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>
            <a:extLst>
              <a:ext uri="{FF2B5EF4-FFF2-40B4-BE49-F238E27FC236}">
                <a16:creationId xmlns:a16="http://schemas.microsoft.com/office/drawing/2014/main" id="{7319E145-1EBD-F15E-2A74-B2A55EB1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61661"/>
            <a:ext cx="8430153" cy="1934630"/>
          </a:xfrm>
        </p:spPr>
        <p:txBody>
          <a:bodyPr anchor="ctr"/>
          <a:lstStyle/>
          <a:p>
            <a:r>
              <a:rPr lang="de-DE" altLang="de-DE" sz="2400" dirty="0"/>
              <a:t>Falls der Schnitt nicht für die gewünschte Schule ausreicht, gibt es die Möglichkeit eines</a:t>
            </a:r>
            <a:br>
              <a:rPr lang="de-DE" altLang="de-DE" sz="2400" dirty="0"/>
            </a:br>
            <a:r>
              <a:rPr lang="de-DE" altLang="de-DE" sz="4400" dirty="0"/>
              <a:t>Probeunterrichts</a:t>
            </a:r>
            <a:endParaRPr lang="de-DE" sz="2400" dirty="0"/>
          </a:p>
        </p:txBody>
      </p:sp>
      <p:sp useBgFill="1">
        <p:nvSpPr>
          <p:cNvPr id="3" name="Textplatzhalter 4">
            <a:extLst>
              <a:ext uri="{FF2B5EF4-FFF2-40B4-BE49-F238E27FC236}">
                <a16:creationId xmlns:a16="http://schemas.microsoft.com/office/drawing/2014/main" id="{90BC4580-9834-8499-FC64-93C26F40BA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2062658"/>
            <a:ext cx="9144000" cy="4333681"/>
          </a:xfrm>
        </p:spPr>
        <p:txBody>
          <a:bodyPr/>
          <a:lstStyle/>
          <a:p>
            <a:endParaRPr lang="de-DE" altLang="de-DE" sz="2400" dirty="0"/>
          </a:p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de-DE" altLang="de-DE" sz="2000" dirty="0"/>
              <a:t> 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Dauer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Drei Tage</a:t>
            </a:r>
          </a:p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1. / 2. Tag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	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chriftliche Arbeiten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(Mathematik und Deutsch). 				Kultusministerium stellt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einheitliche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Aufgaben</a:t>
            </a:r>
          </a:p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3. Tag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Erhebung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mündlicher Leistungen 						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(=mündliche Noten)</a:t>
            </a:r>
          </a:p>
          <a:p>
            <a:pPr>
              <a:buFont typeface="Wingdings" pitchFamily="2" charset="2"/>
              <a:buChar char="n"/>
            </a:pP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 Bestanden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 Fach mindestens die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Note 3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							anderen Fach mindestens die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Note 4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Aufnahme 	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 beiden Fächern die Note 4</a:t>
            </a:r>
          </a:p>
          <a:p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			=&gt;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Eltern können entscheiden</a:t>
            </a:r>
          </a:p>
          <a:p>
            <a:pPr>
              <a:buFont typeface="Wingdings" pitchFamily="2" charset="2"/>
              <a:buChar char="n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Der Probeunterricht findet an der aufnehmenden Schule statt (bitte frühzeitig Kontakt mit jeweiliger Schule aufnehmen)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3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BF25-5285-E66C-B60E-FD76F8DE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A24C8B-4AA7-7FD4-8537-2E7573CA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2245"/>
            <a:ext cx="7550150" cy="1820022"/>
          </a:xfrm>
        </p:spPr>
        <p:txBody>
          <a:bodyPr anchor="ctr"/>
          <a:lstStyle/>
          <a:p>
            <a:r>
              <a:rPr lang="de-DE" dirty="0"/>
              <a:t>Entscheidungshilfen</a:t>
            </a:r>
            <a:br>
              <a:rPr lang="de-DE" dirty="0"/>
            </a:br>
            <a:r>
              <a:rPr lang="de-DE" sz="2800" dirty="0"/>
              <a:t>für die Wahl der richtigen Schulart sind ein kritischer Blick auf…</a:t>
            </a:r>
            <a:endParaRPr lang="de-DE" dirty="0"/>
          </a:p>
        </p:txBody>
      </p:sp>
      <p:sp useBgFill="1">
        <p:nvSpPr>
          <p:cNvPr id="5" name="Textfeld 4"/>
          <p:cNvSpPr txBox="1"/>
          <p:nvPr/>
        </p:nvSpPr>
        <p:spPr>
          <a:xfrm>
            <a:off x="799986" y="2606625"/>
            <a:ext cx="7117492" cy="363176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Arbeitsweise (</a:t>
            </a:r>
            <a:r>
              <a:rPr lang="de-D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selbstständig, zügig, konzentriert, ausdauernd, pflichtbewusst,…)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Interessen und Einstellungen (</a:t>
            </a:r>
            <a:r>
              <a:rPr lang="de-D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Lernmotivation, Aufmerksamkeit, Wissbegierde, Frustrationstoleranz)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Math. Kompetenz (</a:t>
            </a:r>
            <a:r>
              <a:rPr lang="de-D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Geometrie, Zahlenrechnen/ Grundrechenarten, sachbezogenes Rechnen)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Sprachkompetenz</a:t>
            </a:r>
            <a:r>
              <a:rPr lang="de-D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(Ausdrucksfähigkeit, Rechtschreibung, Wortschatz, Lesen)</a:t>
            </a:r>
            <a:endParaRPr lang="de-DE" b="1" dirty="0"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938228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EF9BD86C-E092-444F-B82E-C58C413EAE3A}"/>
    </a:ext>
  </a:extLst>
</a:theme>
</file>

<file path=ppt/theme/theme2.xml><?xml version="1.0" encoding="utf-8"?>
<a:theme xmlns:a="http://schemas.openxmlformats.org/drawingml/2006/main" name="Inhalt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4C451DC2-2A7D-024B-87DA-E2B08D2D837E}"/>
    </a:ext>
  </a:extLst>
</a:theme>
</file>

<file path=ppt/theme/theme3.xml><?xml version="1.0" encoding="utf-8"?>
<a:theme xmlns:a="http://schemas.openxmlformats.org/drawingml/2006/main" name="Kapiteltrenner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2E5F9A77-0290-554E-B0F5-BFE03E97EAF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:fields xmlns:f="http://schemas.fabasoft.com/folio/2007/fields" autoupdate="false" catsources="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D54A4F7D43D2419CF0B0EF2741B8D5" ma:contentTypeVersion="15" ma:contentTypeDescription="Ein neues Dokument erstellen." ma:contentTypeScope="" ma:versionID="61899d54ea3cb60123cd064f9efa6c9a">
  <xsd:schema xmlns:xsd="http://www.w3.org/2001/XMLSchema" xmlns:xs="http://www.w3.org/2001/XMLSchema" xmlns:p="http://schemas.microsoft.com/office/2006/metadata/properties" xmlns:ns2="a9f20710-531c-472a-bb00-4c8be0a48d44" xmlns:ns3="8f90b922-8a3f-4d76-a2ee-096d7c70d0dd" targetNamespace="http://schemas.microsoft.com/office/2006/metadata/properties" ma:root="true" ma:fieldsID="1d16d035bf27bfcb16966822e09ec8ee" ns2:_="" ns3:_="">
    <xsd:import namespace="a9f20710-531c-472a-bb00-4c8be0a48d44"/>
    <xsd:import namespace="8f90b922-8a3f-4d76-a2ee-096d7c70d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20710-531c-472a-bb00-4c8be0a48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b5d8214-0303-45a2-9239-1d6594571b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0b922-8a3f-4d76-a2ee-096d7c70d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66faa7-6472-4abc-8bc4-c2b982ec4368}" ma:internalName="TaxCatchAll" ma:showField="CatchAllData" ma:web="8f90b922-8a3f-4d76-a2ee-096d7c70d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7E6253EE-76DB-4088-8B17-09160C56467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9f20710-531c-472a-bb00-4c8be0a48d44"/>
    <ds:schemaRef ds:uri="8f90b922-8a3f-4d76-a2ee-096d7c70d0d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A9DAB6-2135-4BF9-9594-2BDA1AC448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240923_BaySTMUK_Schulberatung_Master_4zu3_mitWappen</Template>
  <TotalTime>0</TotalTime>
  <Words>941</Words>
  <Application>Microsoft Macintosh PowerPoint</Application>
  <PresentationFormat>Bildschirmpräsentation (4:3)</PresentationFormat>
  <Paragraphs>126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Aptos</vt:lpstr>
      <vt:lpstr>Aptos ExtraBold</vt:lpstr>
      <vt:lpstr>Aptos Light</vt:lpstr>
      <vt:lpstr>Arial</vt:lpstr>
      <vt:lpstr>Calibri</vt:lpstr>
      <vt:lpstr>Courier New</vt:lpstr>
      <vt:lpstr>Symbol</vt:lpstr>
      <vt:lpstr>Wingdings</vt:lpstr>
      <vt:lpstr>Titel</vt:lpstr>
      <vt:lpstr>Inhalt</vt:lpstr>
      <vt:lpstr>Kapiteltrenner</vt:lpstr>
      <vt:lpstr>Informationsabend zum Übertritt in der 4. Jahrgangsstufe</vt:lpstr>
      <vt:lpstr>PowerPoint-Präsentation</vt:lpstr>
      <vt:lpstr>Hier erfahren Sie das Wichtigste …</vt:lpstr>
      <vt:lpstr>Fahrplan Übertritt</vt:lpstr>
      <vt:lpstr>   In der vierten Klasse werden mehr        Proben geschrieben</vt:lpstr>
      <vt:lpstr>PowerPoint-Präsentation</vt:lpstr>
      <vt:lpstr>  Was ich einer Note nicht auf den    ersten Blick ansehe:</vt:lpstr>
      <vt:lpstr>Falls der Schnitt nicht für die gewünschte Schule ausreicht, gibt es die Möglichkeit eines Probeunterrichts</vt:lpstr>
      <vt:lpstr>Entscheidungshilfen für die Wahl der richtigen Schulart sind ein kritischer Blick auf…</vt:lpstr>
      <vt:lpstr>Das bayerische Schulsystem im Überblick</vt:lpstr>
      <vt:lpstr>PowerPoint-Präsentation</vt:lpstr>
      <vt:lpstr>Die 5. Jahrgangsstufe als Gelenkklasse an allen Schularten</vt:lpstr>
      <vt:lpstr>Beratung findet statt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Graf, Ludwig (StMUK)</dc:creator>
  <cp:lastModifiedBy>Melanie Reich</cp:lastModifiedBy>
  <cp:revision>130</cp:revision>
  <dcterms:created xsi:type="dcterms:W3CDTF">2024-11-06T12:06:37Z</dcterms:created>
  <dcterms:modified xsi:type="dcterms:W3CDTF">2025-11-10T07:00:34Z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$NOPARSEFILE">
    <vt:bool>true</vt:bool>
  </property>
</Properties>
</file>